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6" r:id="rId2"/>
  </p:sldMasterIdLst>
  <p:notesMasterIdLst>
    <p:notesMasterId r:id="rId24"/>
  </p:notesMasterIdLst>
  <p:sldIdLst>
    <p:sldId id="291" r:id="rId3"/>
    <p:sldId id="282" r:id="rId4"/>
    <p:sldId id="297" r:id="rId5"/>
    <p:sldId id="263" r:id="rId6"/>
    <p:sldId id="294" r:id="rId7"/>
    <p:sldId id="300" r:id="rId8"/>
    <p:sldId id="299" r:id="rId9"/>
    <p:sldId id="271" r:id="rId10"/>
    <p:sldId id="277" r:id="rId11"/>
    <p:sldId id="283" r:id="rId12"/>
    <p:sldId id="296" r:id="rId13"/>
    <p:sldId id="275" r:id="rId14"/>
    <p:sldId id="290" r:id="rId15"/>
    <p:sldId id="298" r:id="rId16"/>
    <p:sldId id="302" r:id="rId17"/>
    <p:sldId id="301" r:id="rId18"/>
    <p:sldId id="286" r:id="rId19"/>
    <p:sldId id="303" r:id="rId20"/>
    <p:sldId id="295" r:id="rId21"/>
    <p:sldId id="274" r:id="rId22"/>
    <p:sldId id="28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27" autoAdjust="0"/>
    <p:restoredTop sz="86439" autoAdjust="0"/>
  </p:normalViewPr>
  <p:slideViewPr>
    <p:cSldViewPr>
      <p:cViewPr varScale="1">
        <p:scale>
          <a:sx n="106" d="100"/>
          <a:sy n="106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33EA-ADB5-4FCB-B1D4-3DAA2133E10A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23B05-09F9-441A-A92A-8CB086AAC01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792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B05-09F9-441A-A92A-8CB086AAC01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584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7C3A-079E-455C-B659-BD56DEA0F46D}" type="slidenum">
              <a:rPr 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731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A23-B589-4CB7-8225-2990C3C75DA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30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3FC-C41C-486C-984A-2569C1344A1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11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8FBA-74FE-4B1D-84B8-15F48612AE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79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6199-6C91-4F74-B153-33FE58717AD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922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6BE0-C4EA-4C7C-AE68-35A974DCE21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665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38B3-2D41-4909-AB07-1393B7E0510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08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F725-150B-49B9-8DDA-CEC416B6398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3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A029-3A65-4BC5-92F1-F23FA16CFB6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72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029C-DA27-485C-9BCE-C50A3256421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196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B3C84-D8EB-47E5-A0F7-FC906DEB08A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714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1412-2FF9-41D3-A9FC-75F649CD41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26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9D2C-A7E9-4423-ADD8-9DFE1BF498A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824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7112-D305-455A-99DD-596EBCF692C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36557E-5A07-4D14-BA01-C2AA06778D41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20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332656"/>
            <a:ext cx="8931002" cy="590465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3600" b="1" dirty="0" smtClean="0">
              <a:solidFill>
                <a:srgbClr val="00B0F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tr-TR" altLang="tr-TR" sz="3600" b="1" dirty="0" smtClean="0">
                <a:solidFill>
                  <a:srgbClr val="00B0F0"/>
                </a:solidFill>
                <a:effectLst/>
              </a:rPr>
              <a:t> </a:t>
            </a:r>
            <a:r>
              <a:rPr lang="tr-TR" altLang="tr-TR" sz="3600" b="1" dirty="0" smtClean="0">
                <a:effectLst/>
              </a:rPr>
              <a:t>Çocuklarla iletişim</a:t>
            </a:r>
            <a:endParaRPr lang="tr-TR" altLang="tr-TR" sz="3600" b="1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tr-TR" altLang="tr-TR" sz="3600" b="1" dirty="0" smtClean="0">
                <a:effectLst/>
              </a:rPr>
              <a:t> Davranış kazandırma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tr-TR" altLang="tr-TR" sz="3600" b="1" dirty="0">
                <a:effectLst/>
              </a:rPr>
              <a:t> Ç</a:t>
            </a:r>
            <a:r>
              <a:rPr lang="tr-TR" altLang="tr-TR" sz="3600" b="1" dirty="0" smtClean="0">
                <a:effectLst/>
              </a:rPr>
              <a:t>alışma alışkanlığı ve ailenin rolü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3600" b="1" dirty="0" smtClean="0">
              <a:solidFill>
                <a:srgbClr val="00B0F0"/>
              </a:solidFill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tr-TR" altLang="tr-TR" sz="3600" b="1" dirty="0" smtClean="0">
                <a:solidFill>
                  <a:srgbClr val="7030A0"/>
                </a:solidFill>
                <a:effectLst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1000" b="1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800" b="1" dirty="0" smtClean="0">
              <a:effectLst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endParaRPr lang="tr-TR" i="1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Okul </a:t>
            </a:r>
            <a:r>
              <a:rPr lang="tr-TR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Yaptırma ve Yaşatma Derneği </a:t>
            </a: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İlkokulu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endParaRPr lang="tr-TR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tr-TR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Rehberlik </a:t>
            </a: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Servisi</a:t>
            </a:r>
            <a:endParaRPr lang="tr-TR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8823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786986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50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68313" y="404664"/>
            <a:ext cx="7991475" cy="53276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tr-TR" sz="4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tr-TR" sz="4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tr-T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tr-T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Sorumluluk  =  Özgüven</a:t>
            </a:r>
          </a:p>
          <a:p>
            <a:pPr marL="0" indent="0" algn="ctr">
              <a:buFontTx/>
              <a:buNone/>
              <a:defRPr/>
            </a:pPr>
            <a:endParaRPr lang="tr-TR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45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800" i="1" dirty="0">
                <a:solidFill>
                  <a:srgbClr val="FF0000"/>
                </a:solidFill>
                <a:effectLst/>
                <a:latin typeface="Trebuchet MS"/>
                <a:ea typeface="Calibri"/>
                <a:cs typeface="Tahoma"/>
              </a:rPr>
              <a:t>Çocukların </a:t>
            </a:r>
            <a:r>
              <a:rPr lang="tr-TR" sz="2800" i="1" dirty="0" smtClean="0">
                <a:solidFill>
                  <a:srgbClr val="FF0000"/>
                </a:solidFill>
                <a:effectLst/>
                <a:latin typeface="Trebuchet MS"/>
                <a:ea typeface="Calibri"/>
                <a:cs typeface="Tahoma"/>
              </a:rPr>
              <a:t>7-8 yaşında </a:t>
            </a:r>
            <a:r>
              <a:rPr lang="tr-TR" sz="2800" i="1" dirty="0">
                <a:solidFill>
                  <a:srgbClr val="FF0000"/>
                </a:solidFill>
                <a:effectLst/>
                <a:latin typeface="Trebuchet MS"/>
                <a:ea typeface="Calibri"/>
                <a:cs typeface="Tahoma"/>
              </a:rPr>
              <a:t>alabilecekleri </a:t>
            </a:r>
            <a:r>
              <a:rPr lang="tr-TR" sz="2800" i="1" dirty="0" smtClean="0">
                <a:solidFill>
                  <a:srgbClr val="FF0000"/>
                </a:solidFill>
                <a:effectLst/>
                <a:latin typeface="Trebuchet MS"/>
                <a:ea typeface="Calibri"/>
                <a:cs typeface="Tahoma"/>
              </a:rPr>
              <a:t>sorumluluklar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8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/>
            </a:r>
            <a:br>
              <a:rPr lang="tr-TR" sz="8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2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</a:t>
            </a: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Çantasını hazırlamak,</a:t>
            </a:r>
            <a:b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◦Dersleriyle </a:t>
            </a: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ilgili sorumlulukları almak, kimseye söylemeden </a:t>
            </a: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derslerini-ödevlerini </a:t>
            </a: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düzenli bir şekilde yapmak</a:t>
            </a: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,</a:t>
            </a: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/>
            </a:r>
            <a:b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◦Kitaplarını korumak,</a:t>
            </a:r>
            <a:b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◦Televizyon izleme saatine uymak</a:t>
            </a: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◦Harçlığını bağımsızca kullanmak,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◦Alışverişe ve alışveriş malzemelerinin taşınmasına yardım etmek,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◦Odasını toplamak, dolabını</a:t>
            </a:r>
            <a:r>
              <a:rPr lang="tr-TR" sz="2300" i="1" dirty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, yatağını ve çalışma masasını düzenli tutmak</a:t>
            </a: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◦Kim olduğunu sorarak sokak kapısını açmak.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◦Sabahları çalar saatiyle kendi başına kalkmak,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◦Hatırlatmadan özbakımını yapmak,</a:t>
            </a:r>
            <a:b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</a:br>
            <a:r>
              <a:rPr lang="tr-TR" sz="2300" i="1" dirty="0" smtClean="0">
                <a:solidFill>
                  <a:srgbClr val="000000"/>
                </a:solidFill>
                <a:effectLst/>
                <a:latin typeface="Trebuchet MS"/>
                <a:ea typeface="Calibri"/>
                <a:cs typeface="Tahoma"/>
              </a:rPr>
              <a:t>◦Okuldan gelen mesajları anne babasına iletmek..</a:t>
            </a:r>
          </a:p>
        </p:txBody>
      </p:sp>
    </p:spTree>
    <p:extLst>
      <p:ext uri="{BB962C8B-B14F-4D97-AF65-F5344CB8AC3E}">
        <p14:creationId xmlns:p14="http://schemas.microsoft.com/office/powerpoint/2010/main" xmlns="" val="10557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etin Yer Tutucusu"/>
          <p:cNvSpPr>
            <a:spLocks noGrp="1"/>
          </p:cNvSpPr>
          <p:nvPr>
            <p:ph type="body" idx="1"/>
          </p:nvPr>
        </p:nvSpPr>
        <p:spPr>
          <a:xfrm>
            <a:off x="688032" y="2420888"/>
            <a:ext cx="7772400" cy="3214688"/>
          </a:xfrm>
        </p:spPr>
        <p:txBody>
          <a:bodyPr/>
          <a:lstStyle/>
          <a:p>
            <a:pPr algn="ctr"/>
            <a:r>
              <a:rPr lang="tr-TR" altLang="tr-TR" sz="4400" b="1" i="1" dirty="0" smtClean="0">
                <a:solidFill>
                  <a:srgbClr val="C00000"/>
                </a:solidFill>
              </a:rPr>
              <a:t>Marifet, iltifata tabidir.</a:t>
            </a:r>
          </a:p>
          <a:p>
            <a:pPr algn="ctr"/>
            <a:endParaRPr lang="tr-TR" altLang="tr-TR" sz="4400" b="1" dirty="0" smtClean="0">
              <a:solidFill>
                <a:srgbClr val="C00000"/>
              </a:solidFill>
            </a:endParaRPr>
          </a:p>
          <a:p>
            <a:r>
              <a:rPr lang="tr-TR" altLang="tr-TR" sz="4400" b="1" dirty="0" smtClean="0">
                <a:solidFill>
                  <a:srgbClr val="C00000"/>
                </a:solidFill>
              </a:rPr>
              <a:t>			          </a:t>
            </a:r>
            <a:r>
              <a:rPr lang="tr-TR" altLang="tr-TR" sz="4400" b="1" i="1" dirty="0" smtClean="0">
                <a:solidFill>
                  <a:srgbClr val="C00000"/>
                </a:solidFill>
              </a:rPr>
              <a:t>-Mevlana-</a:t>
            </a:r>
          </a:p>
          <a:p>
            <a:pPr algn="ctr"/>
            <a:endParaRPr lang="tr-TR" altLang="tr-TR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5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643050"/>
            <a:ext cx="8496944" cy="453650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Ona sık sık söz hakkı verin.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Korku ve endişelerine saygı duyun.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Başkalarının yanında eleştirmeyin, küçümsemeyin.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Kıyaslamayın- beklentileriniz gücünü aşmasın.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    (bir gün o sizi başka anne babalarla kıyaslarsa..) 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Başarısızlıklarını büyütmeyin.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Sosyal ortamlara girmeye teşvik edin.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Onun için önemli şeylere siz de önem verin.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Ağır yaptırımlardan kaçının.</a:t>
            </a:r>
          </a:p>
          <a:p>
            <a:pPr marL="265113" marR="0" lvl="0" indent="-265113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Kendi hayallerinizi onun  gerçekleştirmesini beklemeyin.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    (yemedim yesin, giymedim giysin, olamadım olsun..)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None/>
              <a:tabLst/>
              <a:defRPr/>
            </a:pPr>
            <a:endParaRPr kumimoji="0" lang="tr-TR" altLang="tr-TR" sz="2400" b="0" i="0" u="none" strike="noStrike" kern="1200" cap="none" spc="0" normalizeH="0" baseline="0" noProof="0" dirty="0" smtClean="0">
              <a:ln>
                <a:noFill/>
              </a:ln>
              <a:solidFill>
                <a:srgbClr val="CCCC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28604"/>
            <a:ext cx="9144000" cy="54133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Ç</a:t>
            </a: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</a:rPr>
              <a:t>ocuğunuzun özgüvenini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</a:rPr>
              <a:t> </a:t>
            </a: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</a:rPr>
              <a:t>geliştirmek için;</a:t>
            </a:r>
          </a:p>
        </p:txBody>
      </p:sp>
    </p:spTree>
    <p:extLst>
      <p:ext uri="{BB962C8B-B14F-4D97-AF65-F5344CB8AC3E}">
        <p14:creationId xmlns:p14="http://schemas.microsoft.com/office/powerpoint/2010/main" xmlns="" val="42407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332656"/>
            <a:ext cx="8219256" cy="6381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 ve dersler!!</a:t>
            </a:r>
          </a:p>
          <a:p>
            <a:pPr marL="0" indent="0">
              <a:buNone/>
            </a:pPr>
            <a:r>
              <a:rPr lang="tr-TR" sz="2400" dirty="0" smtClean="0"/>
              <a:t>Ders konusundaki yaklaşımınız olumlu ve teşvik edici, aynı zamanda hatırlatıcı olmalıdır. </a:t>
            </a:r>
          </a:p>
          <a:p>
            <a:pPr marL="0" indent="0">
              <a:buNone/>
            </a:pPr>
            <a:r>
              <a:rPr lang="tr-TR" sz="2400" b="1" i="1" dirty="0" smtClean="0">
                <a:solidFill>
                  <a:srgbClr val="FF0000"/>
                </a:solidFill>
              </a:rPr>
              <a:t>A:</a:t>
            </a:r>
            <a:r>
              <a:rPr lang="tr-TR" sz="2400" i="1" dirty="0" smtClean="0"/>
              <a:t> Ödevin yok mu senin ödevini yapsana!</a:t>
            </a:r>
          </a:p>
          <a:p>
            <a:pPr marL="0" indent="0">
              <a:buNone/>
            </a:pPr>
            <a:r>
              <a:rPr lang="tr-TR" sz="2400" b="1" i="1" dirty="0" smtClean="0">
                <a:solidFill>
                  <a:srgbClr val="00B050"/>
                </a:solidFill>
              </a:rPr>
              <a:t>B:</a:t>
            </a:r>
            <a:r>
              <a:rPr lang="tr-TR" sz="2400" i="1" dirty="0" smtClean="0">
                <a:solidFill>
                  <a:srgbClr val="00B050"/>
                </a:solidFill>
              </a:rPr>
              <a:t> </a:t>
            </a:r>
            <a:r>
              <a:rPr lang="tr-TR" sz="2400" i="1" dirty="0" smtClean="0"/>
              <a:t>Sanırım ödevlerini çizgi film izledikten sonra yapmaya karar  verdin değil mi?</a:t>
            </a:r>
          </a:p>
          <a:p>
            <a:pPr marL="0" indent="0">
              <a:buNone/>
            </a:pPr>
            <a:endParaRPr lang="tr-TR" sz="1200" i="1" dirty="0" smtClean="0"/>
          </a:p>
          <a:p>
            <a:pPr marL="0" indent="0">
              <a:buNone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Verimli çalışma becerisi kazanması için;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Zamanı planlamayı öğretin,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Çalışma ortamını düzenleyin,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Ödev sorumluluğunu üstlenmeyin, takibini yapın ve teşvik edin,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Kitap okuyarak okuma sevgisine örnek olun,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Okulda öğrenilenleri paylaşın, pekiştirici çalışmalar yapın,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Okula-öğretmene karşı negatif duygular geliştirecek tutumlardan, eleştirilerden kaçının,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Öğretmenle sürekli diyalog halinde olun.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9778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ile-boyu-tv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Akıllı-telefon-akıllı-televizy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" t="214" r="142" b="10431"/>
          <a:stretch/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92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529208" y="618408"/>
            <a:ext cx="7571184" cy="58109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Televizyon, bilgisayar, telefon..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tr-TR" sz="3000" dirty="0" smtClean="0"/>
              <a:t>     evet olmalı lakin abartılmamalı. </a:t>
            </a:r>
          </a:p>
          <a:p>
            <a:pPr marL="0" indent="0">
              <a:buNone/>
            </a:pPr>
            <a:r>
              <a:rPr lang="tr-TR" sz="3000" dirty="0" smtClean="0"/>
              <a:t>     sınırlama mutlaka olmalı.</a:t>
            </a:r>
          </a:p>
          <a:p>
            <a:pPr marL="0" indent="0">
              <a:buNone/>
            </a:pPr>
            <a:endParaRPr lang="tr-TR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İnternet</a:t>
            </a:r>
            <a:r>
              <a:rPr lang="tr-TR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</a:p>
          <a:p>
            <a:pPr marL="0" lvl="0" indent="0">
              <a:buNone/>
            </a:pPr>
            <a:r>
              <a:rPr lang="tr-TR" sz="3000" dirty="0" smtClean="0">
                <a:solidFill>
                  <a:prstClr val="black"/>
                </a:solidFill>
              </a:rPr>
              <a:t>     aile </a:t>
            </a:r>
            <a:r>
              <a:rPr lang="tr-TR" sz="3000" dirty="0">
                <a:solidFill>
                  <a:prstClr val="black"/>
                </a:solidFill>
              </a:rPr>
              <a:t>filtresi. </a:t>
            </a:r>
          </a:p>
          <a:p>
            <a:pPr marL="0" lvl="0" indent="0">
              <a:buNone/>
            </a:pPr>
            <a:r>
              <a:rPr lang="tr-TR" sz="3000" dirty="0" smtClean="0">
                <a:solidFill>
                  <a:prstClr val="black"/>
                </a:solidFill>
              </a:rPr>
              <a:t>     (</a:t>
            </a:r>
            <a:r>
              <a:rPr lang="tr-TR" sz="3000" dirty="0">
                <a:solidFill>
                  <a:prstClr val="black"/>
                </a:solidFill>
              </a:rPr>
              <a:t>gece onikide dışarı gönderir misiniz</a:t>
            </a:r>
            <a:r>
              <a:rPr lang="tr-TR" sz="3000" dirty="0" smtClean="0">
                <a:solidFill>
                  <a:prstClr val="black"/>
                </a:solidFill>
              </a:rPr>
              <a:t>?)</a:t>
            </a:r>
          </a:p>
          <a:p>
            <a:pPr marL="0" lvl="0" indent="0">
              <a:buNone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Uyku..</a:t>
            </a:r>
          </a:p>
          <a:p>
            <a:pPr marL="0" indent="0">
              <a:buNone/>
            </a:pPr>
            <a:r>
              <a:rPr lang="tr-TR" sz="3000" dirty="0" smtClean="0"/>
              <a:t>     zamanında uyku önemli.</a:t>
            </a:r>
          </a:p>
          <a:p>
            <a:pPr marL="0" indent="0">
              <a:buNone/>
            </a:pPr>
            <a:r>
              <a:rPr lang="tr-TR" sz="3000" dirty="0" smtClean="0"/>
              <a:t>     karanlık ortam ve melatonin.</a:t>
            </a:r>
          </a:p>
        </p:txBody>
      </p:sp>
    </p:spTree>
    <p:extLst>
      <p:ext uri="{BB962C8B-B14F-4D97-AF65-F5344CB8AC3E}">
        <p14:creationId xmlns:p14="http://schemas.microsoft.com/office/powerpoint/2010/main" xmlns="" val="142711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half" idx="1"/>
          </p:nvPr>
        </p:nvSpPr>
        <p:spPr>
          <a:xfrm>
            <a:off x="457200" y="714356"/>
            <a:ext cx="8363272" cy="5524666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>
                <a:effectLst/>
              </a:rPr>
              <a:t>Küfür yada kötü sözlere karşı ilk yapılacak şey, bunları nereden öğrendiğinin tespit edilmesidir.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dirty="0" smtClean="0">
                <a:effectLst/>
              </a:rPr>
              <a:t>Eğer aileden duyuyorsa ebeveyn, çocuğun söylemesini istemediği kelimeleri kullanmamalıdır.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dirty="0" smtClean="0">
                <a:effectLst/>
              </a:rPr>
              <a:t>Eğer arkadaş ortamında öğrendi ise ani tepkiler verilmemelidir. Uygun zamanda ‘</a:t>
            </a:r>
            <a:r>
              <a:rPr lang="tr-TR" sz="2400" dirty="0" smtClean="0">
                <a:solidFill>
                  <a:srgbClr val="000000"/>
                </a:solidFill>
                <a:effectLst/>
              </a:rPr>
              <a:t>‘</a:t>
            </a:r>
            <a:r>
              <a:rPr lang="tr-TR" sz="2400" dirty="0" smtClean="0">
                <a:effectLst/>
              </a:rPr>
              <a:t>senin kullandığın daha güzel kelimeler var, arkadaşının kullandığı bu sözlere ihtiyacın yok’’ diyerek kendisine ait olan olumlu özelliklerini fark etmesini sağlayabilirsiniz.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dirty="0" smtClean="0">
                <a:effectLst/>
              </a:rPr>
              <a:t>Kötü söz kullandığında gülmemelisiniz. Bu onun iyi bir şey yaptığını düşünmesine sebep olur ve onu cesaretlendirir. Bunun yerine duruşunuz ve halinizle üzüldüğünüzü gösterebilirsiniz.</a:t>
            </a:r>
          </a:p>
        </p:txBody>
      </p:sp>
    </p:spTree>
    <p:extLst>
      <p:ext uri="{BB962C8B-B14F-4D97-AF65-F5344CB8AC3E}">
        <p14:creationId xmlns:p14="http://schemas.microsoft.com/office/powerpoint/2010/main" xmlns="" val="13526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695324"/>
            <a:ext cx="8329642" cy="544832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tr-TR" sz="2400" dirty="0" smtClean="0">
                <a:effectLst/>
              </a:rPr>
              <a:t>Bir şeye kızdığında yada üzüldüğünde bu duyguyu kötü sözlerle ifade ediyorsa, çocuğunuza duygularını doğru şekilde ifade edebilme yollarını öğretebilirsiniz.</a:t>
            </a:r>
          </a:p>
          <a:p>
            <a:pPr>
              <a:buNone/>
            </a:pPr>
            <a:endParaRPr lang="tr-TR" sz="2400" dirty="0" smtClean="0">
              <a:effectLst/>
            </a:endParaRPr>
          </a:p>
          <a:p>
            <a:pPr>
              <a:buNone/>
            </a:pPr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smtClean="0">
                <a:effectLst/>
              </a:rPr>
              <a:t>‘‘Arkadaşın oyuncağını aldığı için kızıyorsun. Seni anlıyorum ancak kullandığın bu söz iyi bir kelime değil, bunun yerine kızdığında bunu arkadaşına söylemelisin. Bunu ifade ederken; sana çok kızdım, sinirlendim diyebilirsin’’ diyerek duygu anında kullanabileceği alternatif kelimeler öğretebilirsiniz.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half" idx="1"/>
          </p:nvPr>
        </p:nvSpPr>
        <p:spPr>
          <a:xfrm>
            <a:off x="457200" y="907010"/>
            <a:ext cx="8435280" cy="4736568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Clr>
                <a:srgbClr val="33CCCC"/>
              </a:buClr>
              <a:buSzPct val="120000"/>
              <a:buNone/>
            </a:pPr>
            <a:r>
              <a:rPr lang="tr-TR" sz="3000" kern="0" dirty="0">
                <a:solidFill>
                  <a:srgbClr val="000000"/>
                </a:solidFill>
              </a:rPr>
              <a:t>Aile olarak çocuğunuzun kötü söz duymasını engelleyemezsiniz. Ancak ona terbiye ve ahlak kurallarını hal diliyle öğretirseniz bu durumdan korkmanıza gerek kalmaz. </a:t>
            </a:r>
            <a:endParaRPr lang="tr-TR" sz="30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33CCCC"/>
              </a:buClr>
              <a:buSzPct val="120000"/>
              <a:buNone/>
            </a:pPr>
            <a:endParaRPr lang="tr-TR" sz="20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33CCCC"/>
              </a:buClr>
              <a:buSzPct val="120000"/>
              <a:buNone/>
            </a:pPr>
            <a:r>
              <a:rPr lang="tr-TR" sz="3000" kern="0" dirty="0" smtClean="0">
                <a:solidFill>
                  <a:srgbClr val="000000"/>
                </a:solidFill>
              </a:rPr>
              <a:t>Çocuk </a:t>
            </a:r>
            <a:r>
              <a:rPr lang="tr-TR" sz="3000" kern="0" dirty="0">
                <a:solidFill>
                  <a:srgbClr val="000000"/>
                </a:solidFill>
              </a:rPr>
              <a:t>bir süre kötü sözleri kullansa dahi, önünde iyi ve güzel </a:t>
            </a:r>
            <a:r>
              <a:rPr lang="tr-TR" sz="3000" kern="0" dirty="0" smtClean="0">
                <a:solidFill>
                  <a:srgbClr val="000000"/>
                </a:solidFill>
              </a:rPr>
              <a:t>örnekler </a:t>
            </a:r>
            <a:r>
              <a:rPr lang="tr-TR" sz="3000" kern="0" dirty="0">
                <a:solidFill>
                  <a:srgbClr val="000000"/>
                </a:solidFill>
              </a:rPr>
              <a:t>görmesi sebebiyle kötü davranışını terk edecektir.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763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04664"/>
            <a:ext cx="8362950" cy="576064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3600" u="sng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3600" u="sng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2000" u="sng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4000" dirty="0" smtClean="0"/>
              <a:t>Çocuğun başarısındaki en önemli etken,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400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4000" dirty="0" smtClean="0"/>
              <a:t>sağlıklı aile ortamıdır.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400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tr-TR" sz="4000" dirty="0" smtClean="0"/>
              <a:t>Unutmayalım!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sz="2000" u="sng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tr-TR" u="sng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914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549845"/>
            <a:ext cx="5256584" cy="6047507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3000" dirty="0" smtClean="0">
                <a:solidFill>
                  <a:schemeClr val="accent1"/>
                </a:solidFill>
              </a:rPr>
              <a:t>  </a:t>
            </a:r>
            <a:r>
              <a:rPr lang="tr-TR" altLang="tr-TR" sz="3000" dirty="0" smtClean="0">
                <a:solidFill>
                  <a:schemeClr val="tx2"/>
                </a:solidFill>
              </a:rPr>
              <a:t>“ </a:t>
            </a:r>
            <a:r>
              <a:rPr lang="tr-TR" altLang="tr-TR" sz="3000" b="1" dirty="0" smtClean="0">
                <a:solidFill>
                  <a:schemeClr val="tx2"/>
                </a:solidFill>
                <a:latin typeface="Comic Sans MS" pitchFamily="66" charset="0"/>
              </a:rPr>
              <a:t>Siz gül fidanı yetiştiren, her türlü hürmete layık bahçıvansınız.</a:t>
            </a:r>
          </a:p>
          <a:p>
            <a:pPr algn="ctr" eaLnBrk="1" hangingPunct="1">
              <a:buFontTx/>
              <a:buNone/>
            </a:pPr>
            <a:r>
              <a:rPr lang="tr-TR" altLang="tr-TR" sz="1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tr-TR" altLang="tr-TR" sz="3000" b="1" dirty="0" smtClean="0">
                <a:solidFill>
                  <a:schemeClr val="tx2"/>
                </a:solidFill>
                <a:latin typeface="Comic Sans MS" pitchFamily="66" charset="0"/>
              </a:rPr>
              <a:t>Olumlu çocuk yetiştirmenin ilk şartı,  </a:t>
            </a:r>
          </a:p>
          <a:p>
            <a:pPr algn="ctr" eaLnBrk="1" hangingPunct="1">
              <a:buFontTx/>
              <a:buNone/>
            </a:pPr>
            <a:r>
              <a:rPr lang="tr-TR" altLang="tr-TR" sz="3000" b="1" dirty="0" smtClean="0">
                <a:solidFill>
                  <a:schemeClr val="tx2"/>
                </a:solidFill>
                <a:latin typeface="Comic Sans MS" pitchFamily="66" charset="0"/>
              </a:rPr>
              <a:t>olumlu anne-babadır.</a:t>
            </a:r>
          </a:p>
          <a:p>
            <a:pPr algn="ctr" eaLnBrk="1" hangingPunct="1">
              <a:buFontTx/>
              <a:buNone/>
            </a:pPr>
            <a:r>
              <a:rPr lang="tr-TR" altLang="tr-TR" sz="1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tr-TR" altLang="tr-TR" sz="1200" b="1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z="3000" b="1" dirty="0" smtClean="0">
                <a:solidFill>
                  <a:schemeClr val="tx2"/>
                </a:solidFill>
                <a:latin typeface="Comic Sans MS" pitchFamily="66" charset="0"/>
              </a:rPr>
              <a:t>Hiç birimiz mükemmel değiliz, o zaman onlardan da mükemmel olmalarını bekleyemeyiz.”</a:t>
            </a:r>
            <a:r>
              <a:rPr lang="tr-TR" altLang="tr-TR" sz="3000" b="1" dirty="0" smtClean="0">
                <a:solidFill>
                  <a:schemeClr val="tx2"/>
                </a:solidFill>
                <a:latin typeface="Lucida Console" pitchFamily="49" charset="0"/>
              </a:rPr>
              <a:t> </a:t>
            </a:r>
          </a:p>
        </p:txBody>
      </p:sp>
      <p:pic>
        <p:nvPicPr>
          <p:cNvPr id="30723" name="Picture 3" descr="21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0"/>
            <a:ext cx="3635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3062704"/>
      </p:ext>
    </p:extLst>
  </p:cSld>
  <p:clrMapOvr>
    <a:masterClrMapping/>
  </p:clrMapOvr>
  <p:transition advTm="17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2786050" y="2428868"/>
            <a:ext cx="3286148" cy="21431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0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Teşekkürler..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z="2800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Okul Yaptırma ve Yaşatma Derneği İlkokulu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Rehberlik Servisi</a:t>
            </a:r>
          </a:p>
        </p:txBody>
      </p:sp>
    </p:spTree>
    <p:extLst>
      <p:ext uri="{BB962C8B-B14F-4D97-AF65-F5344CB8AC3E}">
        <p14:creationId xmlns:p14="http://schemas.microsoft.com/office/powerpoint/2010/main" xmlns="" val="20821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373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3-2014 REHBERLİK DOSYASI\PANOM\557521_10151066952468780_63581180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850" y="5085184"/>
            <a:ext cx="882015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CCCC"/>
              </a:buClr>
              <a:buSzPct val="120000"/>
              <a:buFontTx/>
              <a:buNone/>
              <a:tabLst/>
              <a:defRPr/>
            </a:pPr>
            <a:r>
              <a:rPr kumimoji="0" lang="tr-TR" altLang="tr-T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Ona vereceğiniz en değerli hediye,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CCCC"/>
              </a:buClr>
              <a:buSzPct val="120000"/>
              <a:buFontTx/>
              <a:buNone/>
              <a:tabLst/>
              <a:defRPr/>
            </a:pPr>
            <a:r>
              <a:rPr kumimoji="0" lang="tr-TR" altLang="tr-T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CCCC"/>
              </a:buClr>
              <a:buSzPct val="120000"/>
              <a:buFontTx/>
              <a:buNone/>
              <a:tabLst/>
              <a:defRPr/>
            </a:pPr>
            <a:r>
              <a:rPr kumimoji="0" lang="tr-TR" altLang="tr-T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birlikte geçireceğiniz zamandır.</a:t>
            </a:r>
          </a:p>
        </p:txBody>
      </p:sp>
    </p:spTree>
    <p:extLst>
      <p:ext uri="{BB962C8B-B14F-4D97-AF65-F5344CB8AC3E}">
        <p14:creationId xmlns:p14="http://schemas.microsoft.com/office/powerpoint/2010/main" xmlns="" val="5948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373216"/>
            <a:ext cx="8229600" cy="1224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4000" dirty="0" smtClean="0">
                <a:solidFill>
                  <a:srgbClr val="FF0000"/>
                </a:solidFill>
                <a:latin typeface="+mn-lt"/>
              </a:rPr>
              <a:t>Çocuğuna gerçek servet bırakmak isteyen anne baba, ona iyi dinlemeyi öğretir.</a:t>
            </a:r>
          </a:p>
        </p:txBody>
      </p:sp>
      <p:pic>
        <p:nvPicPr>
          <p:cNvPr id="21508" name="Picture 4" descr="scan00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404664"/>
            <a:ext cx="3240360" cy="4752528"/>
          </a:xfrm>
          <a:noFill/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179512" y="692696"/>
            <a:ext cx="5688632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sz="3600" dirty="0" smtClean="0">
                <a:solidFill>
                  <a:srgbClr val="000066"/>
                </a:solidFill>
              </a:rPr>
              <a:t>İletişim denilince çoğu insanın aklına konuşmak gelir. </a:t>
            </a:r>
          </a:p>
          <a:p>
            <a:pPr marL="0" indent="0" algn="ctr">
              <a:buFont typeface="Arial" pitchFamily="34" charset="0"/>
              <a:buNone/>
            </a:pPr>
            <a:endParaRPr lang="tr-TR" sz="1000" dirty="0" smtClean="0">
              <a:solidFill>
                <a:srgbClr val="000066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tr-TR" sz="1000" dirty="0">
              <a:solidFill>
                <a:srgbClr val="000066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tr-TR" sz="1000" dirty="0" smtClean="0">
              <a:solidFill>
                <a:srgbClr val="000066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tr-TR" sz="3600" dirty="0" smtClean="0">
                <a:solidFill>
                  <a:srgbClr val="000066"/>
                </a:solidFill>
              </a:rPr>
              <a:t>Oysa ki burada konuşmaktan daha önemli </a:t>
            </a:r>
            <a:r>
              <a:rPr lang="nl-NL" sz="3600" dirty="0" smtClean="0">
                <a:solidFill>
                  <a:srgbClr val="000066"/>
                </a:solidFill>
              </a:rPr>
              <a:t>olan ve belki de en zor</a:t>
            </a:r>
            <a:r>
              <a:rPr lang="tr-TR" sz="3600" dirty="0" smtClean="0">
                <a:solidFill>
                  <a:srgbClr val="000066"/>
                </a:solidFill>
              </a:rPr>
              <a:t> öğrenilen şey </a:t>
            </a:r>
            <a:r>
              <a:rPr lang="tr-TR" sz="3600" u="sng" dirty="0" smtClean="0">
                <a:solidFill>
                  <a:srgbClr val="000066"/>
                </a:solidFill>
              </a:rPr>
              <a:t>dinlemektir.</a:t>
            </a:r>
            <a:endParaRPr lang="tr-TR" sz="3600" u="sng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60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251520" y="404664"/>
            <a:ext cx="864096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10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verdana"/>
              </a:rPr>
              <a:t>A:</a:t>
            </a:r>
            <a:r>
              <a:rPr lang="tr-TR" sz="2400" dirty="0" smtClean="0">
                <a:solidFill>
                  <a:srgbClr val="000000"/>
                </a:solidFill>
                <a:latin typeface="verdana"/>
              </a:rPr>
              <a:t> Sen </a:t>
            </a:r>
            <a:r>
              <a:rPr lang="tr-TR" sz="2400" dirty="0">
                <a:solidFill>
                  <a:srgbClr val="000000"/>
                </a:solidFill>
                <a:latin typeface="verdana"/>
              </a:rPr>
              <a:t>hatalısın! Çok yanlış davranıyorsun! </a:t>
            </a:r>
            <a:endParaRPr lang="tr-TR" sz="2400" dirty="0" smtClean="0">
              <a:solidFill>
                <a:srgbClr val="000000"/>
              </a:solidFill>
              <a:latin typeface="verdana"/>
            </a:endParaRPr>
          </a:p>
          <a:p>
            <a:pPr marL="0" lvl="0" indent="0">
              <a:buNone/>
            </a:pPr>
            <a:r>
              <a:rPr lang="tr-TR" sz="2400" dirty="0" smtClean="0">
                <a:solidFill>
                  <a:srgbClr val="00B050"/>
                </a:solidFill>
                <a:latin typeface="verdana"/>
              </a:rPr>
              <a:t>B:</a:t>
            </a:r>
            <a:r>
              <a:rPr lang="tr-TR" sz="2400" dirty="0" smtClean="0">
                <a:solidFill>
                  <a:srgbClr val="000000"/>
                </a:solidFill>
                <a:latin typeface="verdana"/>
              </a:rPr>
              <a:t> Senin </a:t>
            </a:r>
            <a:r>
              <a:rPr lang="tr-TR" sz="2400" dirty="0">
                <a:solidFill>
                  <a:srgbClr val="000000"/>
                </a:solidFill>
                <a:latin typeface="verdana"/>
              </a:rPr>
              <a:t>bu davranışın beni incitti üzüldüm! </a:t>
            </a:r>
            <a:br>
              <a:rPr lang="tr-TR" sz="2400" dirty="0">
                <a:solidFill>
                  <a:srgbClr val="000000"/>
                </a:solidFill>
                <a:latin typeface="verdana"/>
              </a:rPr>
            </a:br>
            <a:endParaRPr lang="tr-TR" sz="240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verdana"/>
              </a:rPr>
              <a:t>A:</a:t>
            </a:r>
            <a:r>
              <a:rPr lang="tr-TR" sz="2400" dirty="0" smtClean="0">
                <a:solidFill>
                  <a:srgbClr val="000000"/>
                </a:solidFill>
                <a:latin typeface="verdana"/>
              </a:rPr>
              <a:t> Kes </a:t>
            </a:r>
            <a:r>
              <a:rPr lang="tr-TR" sz="2400" dirty="0">
                <a:solidFill>
                  <a:srgbClr val="000000"/>
                </a:solidFill>
                <a:latin typeface="verdana"/>
              </a:rPr>
              <a:t>şunu!! Çekiştirip durma kolumu!! </a:t>
            </a:r>
          </a:p>
          <a:p>
            <a:pPr marL="0" lvl="0" indent="0">
              <a:buNone/>
            </a:pPr>
            <a:r>
              <a:rPr lang="tr-TR" sz="2400" dirty="0" smtClean="0">
                <a:solidFill>
                  <a:srgbClr val="00B050"/>
                </a:solidFill>
                <a:latin typeface="verdana"/>
              </a:rPr>
              <a:t>B:</a:t>
            </a:r>
            <a:r>
              <a:rPr lang="tr-TR" sz="2400" dirty="0" smtClean="0">
                <a:solidFill>
                  <a:srgbClr val="000000"/>
                </a:solidFill>
                <a:latin typeface="verdana"/>
              </a:rPr>
              <a:t> Kolumun </a:t>
            </a:r>
            <a:r>
              <a:rPr lang="tr-TR" sz="2400" dirty="0">
                <a:solidFill>
                  <a:srgbClr val="000000"/>
                </a:solidFill>
                <a:latin typeface="verdana"/>
              </a:rPr>
              <a:t>çekiştirilmesinden hoşlanmıyorum.</a:t>
            </a:r>
            <a:br>
              <a:rPr lang="tr-TR" sz="2400" dirty="0">
                <a:solidFill>
                  <a:srgbClr val="000000"/>
                </a:solidFill>
                <a:latin typeface="verdana"/>
              </a:rPr>
            </a:br>
            <a:endParaRPr lang="tr-TR" sz="2400" dirty="0">
              <a:solidFill>
                <a:srgbClr val="000066"/>
              </a:solidFill>
              <a:latin typeface="Verdana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A:</a:t>
            </a:r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Sessiz ol! Çok gürültü yapıyorsun! </a:t>
            </a:r>
            <a:endParaRPr lang="tr-T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B:</a:t>
            </a:r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Okurken daha çok sessizliğe ihtiyacım var. </a:t>
            </a:r>
          </a:p>
          <a:p>
            <a:pPr marL="0" indent="0">
              <a:buNone/>
            </a:pPr>
            <a:endParaRPr lang="tr-TR" sz="1200" dirty="0">
              <a:solidFill>
                <a:srgbClr val="000066"/>
              </a:solidFill>
              <a:latin typeface="Verdana"/>
            </a:endParaRPr>
          </a:p>
          <a:p>
            <a:pPr marL="0" indent="0">
              <a:buNone/>
            </a:pPr>
            <a:endParaRPr lang="tr-TR" sz="2000" i="1" dirty="0" smtClean="0">
              <a:solidFill>
                <a:srgbClr val="000066"/>
              </a:solidFill>
              <a:latin typeface="Verdana"/>
            </a:endParaRPr>
          </a:p>
          <a:p>
            <a:pPr marL="0" indent="0">
              <a:buNone/>
            </a:pPr>
            <a:endParaRPr lang="tr-TR" sz="2000" i="1" dirty="0">
              <a:solidFill>
                <a:srgbClr val="000066"/>
              </a:solidFill>
              <a:latin typeface="Verdana"/>
            </a:endParaRPr>
          </a:p>
          <a:p>
            <a:pPr marL="0" indent="0">
              <a:buNone/>
            </a:pP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"</a:t>
            </a:r>
            <a:r>
              <a:rPr lang="tr-TR" sz="2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Ben" mesajları, aslında "</a:t>
            </a: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sen" mesajları </a:t>
            </a:r>
            <a:r>
              <a:rPr lang="tr-TR" sz="2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ile aynı </a:t>
            </a: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şeyleri söylemesine </a:t>
            </a:r>
            <a:r>
              <a:rPr lang="tr-TR" sz="2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karşın, </a:t>
            </a: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tehdit içermediğinden</a:t>
            </a:r>
            <a:r>
              <a:rPr lang="tr-TR" sz="2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, çocuk </a:t>
            </a: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tarafından daha </a:t>
            </a:r>
            <a:r>
              <a:rPr lang="tr-TR" sz="2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kolay kabul edilecektir</a:t>
            </a:r>
            <a:r>
              <a:rPr lang="tr-TR" sz="26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.</a:t>
            </a:r>
          </a:p>
          <a:p>
            <a:pPr marL="0" indent="0">
              <a:buNone/>
            </a:pPr>
            <a:endParaRPr lang="tr-TR" sz="2000" i="1" dirty="0">
              <a:solidFill>
                <a:srgbClr val="000066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4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904656"/>
          </a:xfrm>
        </p:spPr>
        <p:txBody>
          <a:bodyPr/>
          <a:lstStyle/>
          <a:p>
            <a:pPr lvl="0" algn="ctr" eaLnBrk="1" hangingPunct="1">
              <a:buClr>
                <a:srgbClr val="33CCCC"/>
              </a:buClr>
              <a:buNone/>
              <a:defRPr/>
            </a:pPr>
            <a:endParaRPr lang="tr-TR" altLang="tr-TR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eaLnBrk="1" hangingPunct="1">
              <a:buClr>
                <a:srgbClr val="33CCCC"/>
              </a:buClr>
              <a:buNone/>
              <a:defRPr/>
            </a:pPr>
            <a:endParaRPr lang="tr-TR" altLang="tr-TR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eaLnBrk="1" hangingPunct="1">
              <a:buClr>
                <a:srgbClr val="33CCCC"/>
              </a:buClr>
              <a:buNone/>
              <a:defRPr/>
            </a:pPr>
            <a:r>
              <a:rPr lang="tr-TR" altLang="tr-TR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Çocuklar </a:t>
            </a:r>
            <a:r>
              <a:rPr lang="tr-TR" altLang="tr-T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incindikleri zaman veya bir kriz anında psikolojik travmayı en aza indirmenin sırrı, </a:t>
            </a:r>
            <a:r>
              <a:rPr lang="tr-TR" altLang="tr-TR" sz="4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serinkanlılığı ve birliği korumaktır.</a:t>
            </a:r>
            <a:endParaRPr lang="tr-TR" altLang="tr-TR" sz="3600" u="sng" kern="1200" dirty="0">
              <a:solidFill>
                <a:prstClr val="black"/>
              </a:solidFill>
              <a:effectLst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4747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İNATLAŞMA(</a:t>
            </a:r>
            <a:r>
              <a:rPr lang="tr-TR" sz="2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YIN!</a:t>
            </a:r>
            <a:r>
              <a:rPr lang="tr-T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İLE BAŞA ÇIKMA</a:t>
            </a:r>
          </a:p>
          <a:p>
            <a:pPr marL="0" lvl="0" indent="0">
              <a:buNone/>
            </a:pPr>
            <a:endParaRPr lang="tr-TR" sz="17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tr-TR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Reçete</a:t>
            </a:r>
            <a:r>
              <a:rPr lang="tr-T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dirty="0" smtClean="0">
                <a:solidFill>
                  <a:prstClr val="black"/>
                </a:solidFill>
              </a:rPr>
              <a:t>Sakin </a:t>
            </a:r>
            <a:r>
              <a:rPr lang="tr-TR" dirty="0">
                <a:solidFill>
                  <a:prstClr val="black"/>
                </a:solidFill>
              </a:rPr>
              <a:t>bir beden diline </a:t>
            </a:r>
            <a:r>
              <a:rPr lang="tr-TR" dirty="0" smtClean="0">
                <a:solidFill>
                  <a:prstClr val="black"/>
                </a:solidFill>
              </a:rPr>
              <a:t>bürünün.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smtClean="0"/>
              <a:t>Neden kabul etmediğinizi anlatın, empati kurduğunuzu hissettirin.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Kararlı </a:t>
            </a:r>
            <a:r>
              <a:rPr lang="tr-TR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olun. </a:t>
            </a:r>
            <a:r>
              <a:rPr lang="tr-TR" dirty="0" smtClean="0">
                <a:solidFill>
                  <a:prstClr val="black"/>
                </a:solidFill>
              </a:rPr>
              <a:t>(Tavrınızın </a:t>
            </a:r>
            <a:r>
              <a:rPr lang="tr-TR" dirty="0">
                <a:solidFill>
                  <a:prstClr val="black"/>
                </a:solidFill>
              </a:rPr>
              <a:t>net ve kesin olduğunu </a:t>
            </a:r>
            <a:r>
              <a:rPr lang="tr-TR" dirty="0" smtClean="0">
                <a:solidFill>
                  <a:prstClr val="black"/>
                </a:solidFill>
              </a:rPr>
              <a:t>hissettirin</a:t>
            </a:r>
            <a:r>
              <a:rPr lang="tr-TR" dirty="0">
                <a:solidFill>
                  <a:prstClr val="black"/>
                </a:solidFill>
              </a:rPr>
              <a:t>)</a:t>
            </a:r>
            <a:endParaRPr lang="tr-TR" dirty="0" smtClean="0">
              <a:solidFill>
                <a:prstClr val="black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dirty="0" smtClean="0">
                <a:solidFill>
                  <a:prstClr val="black"/>
                </a:solidFill>
              </a:rPr>
              <a:t>Kabul </a:t>
            </a:r>
            <a:r>
              <a:rPr lang="tr-TR" dirty="0">
                <a:solidFill>
                  <a:prstClr val="black"/>
                </a:solidFill>
              </a:rPr>
              <a:t>etmesi için zaman </a:t>
            </a:r>
            <a:r>
              <a:rPr lang="tr-TR" dirty="0" smtClean="0">
                <a:solidFill>
                  <a:prstClr val="black"/>
                </a:solidFill>
              </a:rPr>
              <a:t>tanıyın. (Acele etmeyin)</a:t>
            </a:r>
            <a:endParaRPr lang="tr-T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smtClean="0"/>
              <a:t>Dikkatini başka şeye çekin.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smtClean="0"/>
              <a:t>Başka seçenekler sunun.</a:t>
            </a:r>
          </a:p>
        </p:txBody>
      </p:sp>
    </p:spTree>
    <p:extLst>
      <p:ext uri="{BB962C8B-B14F-4D97-AF65-F5344CB8AC3E}">
        <p14:creationId xmlns:p14="http://schemas.microsoft.com/office/powerpoint/2010/main" xmlns="" val="35215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B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836712"/>
            <a:ext cx="8280920" cy="5400600"/>
          </a:xfrm>
          <a:noFill/>
        </p:spPr>
      </p:pic>
    </p:spTree>
    <p:extLst>
      <p:ext uri="{BB962C8B-B14F-4D97-AF65-F5344CB8AC3E}">
        <p14:creationId xmlns:p14="http://schemas.microsoft.com/office/powerpoint/2010/main" xmlns="" val="11631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42852"/>
            <a:ext cx="8208912" cy="1562516"/>
          </a:xfrm>
        </p:spPr>
        <p:txBody>
          <a:bodyPr>
            <a:noAutofit/>
          </a:bodyPr>
          <a:lstStyle/>
          <a:p>
            <a:r>
              <a:rPr lang="tr-TR" altLang="tr-TR" sz="3400" b="1" dirty="0" smtClean="0">
                <a:solidFill>
                  <a:srgbClr val="0070C0"/>
                </a:solidFill>
              </a:rPr>
              <a:t>Çocuklarınız dudaklarınızı değil, ayaklarınızı izlerler ve öğrendiklerinin büyük bir kısmını taklitle öğrenirler.	</a:t>
            </a:r>
          </a:p>
        </p:txBody>
      </p:sp>
      <p:pic>
        <p:nvPicPr>
          <p:cNvPr id="3" name="Picture 4" descr="HB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714488"/>
            <a:ext cx="8640960" cy="509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21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kyanus">
  <a:themeElements>
    <a:clrScheme name="Okyanus 3">
      <a:dk1>
        <a:srgbClr val="000000"/>
      </a:dk1>
      <a:lt1>
        <a:srgbClr val="FFFFFF"/>
      </a:lt1>
      <a:dk2>
        <a:srgbClr val="572E88"/>
      </a:dk2>
      <a:lt2>
        <a:srgbClr val="FFFFFF"/>
      </a:lt2>
      <a:accent1>
        <a:srgbClr val="FF6600"/>
      </a:accent1>
      <a:accent2>
        <a:srgbClr val="FFCC00"/>
      </a:accent2>
      <a:accent3>
        <a:srgbClr val="B4ADC3"/>
      </a:accent3>
      <a:accent4>
        <a:srgbClr val="DADADA"/>
      </a:accent4>
      <a:accent5>
        <a:srgbClr val="FFB8AA"/>
      </a:accent5>
      <a:accent6>
        <a:srgbClr val="E7B900"/>
      </a:accent6>
      <a:hlink>
        <a:srgbClr val="33CCCC"/>
      </a:hlink>
      <a:folHlink>
        <a:srgbClr val="36CC6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664</Words>
  <Application>Microsoft Office PowerPoint</Application>
  <PresentationFormat>Ekran Gösterisi (4:3)</PresentationFormat>
  <Paragraphs>122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3" baseType="lpstr">
      <vt:lpstr>Ofis Teması</vt:lpstr>
      <vt:lpstr>Okyanus</vt:lpstr>
      <vt:lpstr>Slayt 1</vt:lpstr>
      <vt:lpstr>Slayt 2</vt:lpstr>
      <vt:lpstr>Slayt 3</vt:lpstr>
      <vt:lpstr>Çocuğuna gerçek servet bırakmak isteyen anne baba, ona iyi dinlemeyi öğretir.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Win7</cp:lastModifiedBy>
  <cp:revision>195</cp:revision>
  <dcterms:created xsi:type="dcterms:W3CDTF">2013-11-04T10:17:04Z</dcterms:created>
  <dcterms:modified xsi:type="dcterms:W3CDTF">2015-03-23T07:36:25Z</dcterms:modified>
</cp:coreProperties>
</file>